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274" r:id="rId4"/>
    <p:sldId id="262" r:id="rId5"/>
    <p:sldId id="258" r:id="rId6"/>
    <p:sldId id="272" r:id="rId7"/>
    <p:sldId id="273" r:id="rId8"/>
    <p:sldId id="267" r:id="rId9"/>
    <p:sldId id="268" r:id="rId10"/>
    <p:sldId id="269" r:id="rId11"/>
    <p:sldId id="278" r:id="rId12"/>
    <p:sldId id="279" r:id="rId13"/>
    <p:sldId id="276" r:id="rId14"/>
    <p:sldId id="282" r:id="rId15"/>
    <p:sldId id="285" r:id="rId16"/>
    <p:sldId id="284" r:id="rId17"/>
    <p:sldId id="296" r:id="rId18"/>
    <p:sldId id="297" r:id="rId19"/>
    <p:sldId id="298" r:id="rId20"/>
  </p:sldIdLst>
  <p:sldSz cx="9144000" cy="6858000" type="screen4x3"/>
  <p:notesSz cx="7099300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1935" autoAdjust="0"/>
  </p:normalViewPr>
  <p:slideViewPr>
    <p:cSldViewPr>
      <p:cViewPr varScale="1">
        <p:scale>
          <a:sx n="67" d="100"/>
          <a:sy n="67" d="100"/>
        </p:scale>
        <p:origin x="14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0895373-8993-446C-9DEB-A28BACDFEEBE}" type="datetimeFigureOut">
              <a:rPr lang="hu-HU" smtClean="0"/>
              <a:pPr/>
              <a:t>2025.10.31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7CCE53F-D1D1-434D-A4FC-026C7FF39E6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CE53F-D1D1-434D-A4FC-026C7FF39E60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>
            <a:extLst>
              <a:ext uri="{FF2B5EF4-FFF2-40B4-BE49-F238E27FC236}">
                <a16:creationId xmlns:a16="http://schemas.microsoft.com/office/drawing/2014/main" id="{F22F73CD-2114-290A-C53B-05D8B1FC57A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723815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3219054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714293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4209532" indent="-247620" defTabSz="486642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84922" algn="l"/>
                <a:tab pos="971563" algn="l"/>
                <a:tab pos="1458204" algn="l"/>
                <a:tab pos="1944846" algn="l"/>
                <a:tab pos="2431486" algn="l"/>
                <a:tab pos="2918128" algn="l"/>
                <a:tab pos="3404768" algn="l"/>
                <a:tab pos="3891410" algn="l"/>
                <a:tab pos="4378051" algn="l"/>
                <a:tab pos="4864692" algn="l"/>
                <a:tab pos="5351333" algn="l"/>
                <a:tab pos="5837975" algn="l"/>
                <a:tab pos="6324615" algn="l"/>
                <a:tab pos="6811257" algn="l"/>
                <a:tab pos="7297898" algn="l"/>
                <a:tab pos="7784539" algn="l"/>
                <a:tab pos="8271180" algn="l"/>
                <a:tab pos="8757821" algn="l"/>
                <a:tab pos="9244462" algn="l"/>
                <a:tab pos="9731104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/>
            <a:fld id="{01E9E6EC-604C-4F65-9B67-CB5075864F43}" type="slidenum">
              <a:rPr lang="hu-HU" altLang="hu-H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7</a:t>
            </a:fld>
            <a:endParaRPr lang="hu-HU" altLang="hu-H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1">
            <a:extLst>
              <a:ext uri="{FF2B5EF4-FFF2-40B4-BE49-F238E27FC236}">
                <a16:creationId xmlns:a16="http://schemas.microsoft.com/office/drawing/2014/main" id="{DC7EA753-5B83-524A-4B75-8E8B376A5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8847" y="11368238"/>
            <a:ext cx="3388601" cy="58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2DE55F88-67BE-4BF6-862F-61D864AD334C}" type="slidenum">
              <a:rPr lang="hu-HU" altLang="hu-HU" sz="15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hu-HU" altLang="hu-HU" sz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DC0AEDF2-61EA-0678-B8D5-D319D3659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8846" y="11368239"/>
            <a:ext cx="3390244" cy="59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D7D2A7F7-D4CA-4C10-A27F-7002F01C98B1}" type="slidenum">
              <a:rPr lang="hu-HU" altLang="hu-HU" sz="15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hu-HU" altLang="hu-HU" sz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3ADD8819-9148-015C-E5D3-56CBF5A1767A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909638"/>
            <a:ext cx="5980112" cy="44862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6" name="Rectangle 4">
            <a:extLst>
              <a:ext uri="{FF2B5EF4-FFF2-40B4-BE49-F238E27FC236}">
                <a16:creationId xmlns:a16="http://schemas.microsoft.com/office/drawing/2014/main" id="{B7FD0AC5-5A95-8DA8-07C8-D18C8F1F004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82238" y="5684120"/>
            <a:ext cx="6252972" cy="53767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 altLang="hu-H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5F4BC-E016-43DE-A227-EAF2AB94C40B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4FD9-2729-4CD1-9860-6B065CC21911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F3393-4E89-482D-B127-CA3D73121D27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5C732-4484-42B8-BA31-42BA7F418A46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736B-031C-4FEB-91B7-1024DC47B3B4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9F327-7CB7-4270-B1CC-F9F7E6EFE54B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8F3F-31C4-4A61-84B0-7FD58DB92C78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3AEBF-519D-4B8A-8FC1-969DB02104C4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5C57-FDED-4A47-AB99-62790C9BAA1C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EF6D1-53FD-4DDE-801B-87845C3B7BA1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DE1E3-EE48-4BDD-831C-47623431DBAB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E85AA-F8BD-4D31-9A22-A8D016547B53}" type="datetime1">
              <a:rPr lang="hu-HU" smtClean="0"/>
              <a:pPr/>
              <a:t>2025.10.31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91AFA-FDDB-477A-87D8-B48E4808E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ogeo.hu/" TargetMode="External"/><Relationship Id="rId2" Type="http://schemas.openxmlformats.org/officeDocument/2006/relationships/hyperlink" Target="mailto:agrogeo@mail.opticon.h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www.facebook.com/agrogeokf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>
            <a:noAutofit/>
          </a:bodyPr>
          <a:lstStyle/>
          <a:p>
            <a:r>
              <a:rPr lang="en-GB" sz="3600" b="1" dirty="0"/>
              <a:t>Innovative organic fertilisation adapted to precision farming – GRANOFARM</a:t>
            </a:r>
            <a:br>
              <a:rPr lang="en-GB" sz="3600" b="1" dirty="0"/>
            </a:br>
            <a:br>
              <a:rPr lang="en-GB" sz="3600" b="1" dirty="0"/>
            </a:br>
            <a:r>
              <a:rPr lang="en-GB" sz="3600" b="1" dirty="0"/>
              <a:t>Handbook</a:t>
            </a:r>
            <a:endParaRPr lang="en-GB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85852" y="4429132"/>
            <a:ext cx="6400800" cy="1752600"/>
          </a:xfrm>
        </p:spPr>
        <p:txBody>
          <a:bodyPr>
            <a:normAutofit fontScale="25000" lnSpcReduction="20000"/>
          </a:bodyPr>
          <a:lstStyle/>
          <a:p>
            <a:endParaRPr lang="hu-HU" sz="4400" dirty="0"/>
          </a:p>
          <a:p>
            <a:endParaRPr lang="en-GB" sz="9600" dirty="0">
              <a:solidFill>
                <a:schemeClr val="tx1"/>
              </a:solidFill>
            </a:endParaRPr>
          </a:p>
          <a:p>
            <a:r>
              <a:rPr lang="en-GB" sz="9600" dirty="0">
                <a:solidFill>
                  <a:schemeClr val="tx1"/>
                </a:solidFill>
              </a:rPr>
              <a:t>Edited by </a:t>
            </a:r>
            <a:r>
              <a:rPr lang="en-GB" sz="9600" dirty="0" err="1">
                <a:solidFill>
                  <a:schemeClr val="tx1"/>
                </a:solidFill>
              </a:rPr>
              <a:t>Tamás</a:t>
            </a:r>
            <a:r>
              <a:rPr lang="en-GB" sz="9600" dirty="0">
                <a:solidFill>
                  <a:schemeClr val="tx1"/>
                </a:solidFill>
              </a:rPr>
              <a:t> </a:t>
            </a:r>
            <a:r>
              <a:rPr lang="en-GB" sz="9600" dirty="0" err="1">
                <a:solidFill>
                  <a:schemeClr val="tx1"/>
                </a:solidFill>
              </a:rPr>
              <a:t>Szolnoky</a:t>
            </a:r>
            <a:endParaRPr lang="en-GB" sz="9600" dirty="0">
              <a:solidFill>
                <a:schemeClr val="tx1"/>
              </a:solidFill>
            </a:endParaRPr>
          </a:p>
          <a:p>
            <a:endParaRPr lang="en-GB" sz="6200" dirty="0"/>
          </a:p>
          <a:p>
            <a:r>
              <a:rPr lang="en-GB" sz="6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VP3-16.1.1-4.1.5-4.2.1-4.2.2-8.1.1-8.2.1-8.3.1-8.5.1-8.5.2-8.6.1-17</a:t>
            </a:r>
          </a:p>
          <a:p>
            <a:r>
              <a:rPr lang="en-GB" sz="6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identification number: 1924493826</a:t>
            </a:r>
          </a:p>
          <a:p>
            <a:endParaRPr lang="hu-HU" sz="9600" dirty="0">
              <a:solidFill>
                <a:schemeClr val="tx1"/>
              </a:solidFill>
            </a:endParaRPr>
          </a:p>
          <a:p>
            <a:r>
              <a:rPr lang="hu-HU" sz="8000" dirty="0">
                <a:solidFill>
                  <a:schemeClr val="tx1"/>
                </a:solidFill>
              </a:rPr>
              <a:t>December 31, 2023</a:t>
            </a:r>
          </a:p>
        </p:txBody>
      </p:sp>
      <p:pic>
        <p:nvPicPr>
          <p:cNvPr id="4" name="Kép 3" descr="infoblokk_EMVA_3c példán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214290"/>
            <a:ext cx="3083076" cy="1285884"/>
          </a:xfrm>
          <a:prstGeom prst="rect">
            <a:avLst/>
          </a:prstGeom>
        </p:spPr>
      </p:pic>
      <p:pic>
        <p:nvPicPr>
          <p:cNvPr id="5" name="Kép 4" descr="szechenyi-2020-logo - SARASVATI BEAUTY LABORATOR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28604"/>
            <a:ext cx="83106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chemeClr val="accent3">
                    <a:lumMod val="50000"/>
                  </a:schemeClr>
                </a:solidFill>
              </a:rPr>
              <a:t>GRANOFARM EIP AGRI Group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1800" dirty="0" err="1">
                <a:effectLst/>
                <a:latin typeface="+mj-lt"/>
                <a:ea typeface="Times New Roman" panose="02020603050405020304" pitchFamily="18" charset="0"/>
              </a:rPr>
              <a:t>Agrogeo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 coordinates an innovation project; identification number: 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ArialNarrow"/>
              </a:rPr>
              <a:t>1924493826,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 called Innovative organic fertilisation adapted to precision farming: 2019-2023. </a:t>
            </a:r>
          </a:p>
          <a:p>
            <a:pPr algn="just"/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The consortium has developed an innovative procedure to improve precision application and efficiency of organic and </a:t>
            </a:r>
            <a:r>
              <a:rPr lang="en-GB" sz="1800" dirty="0" err="1">
                <a:effectLst/>
                <a:latin typeface="+mj-lt"/>
                <a:ea typeface="Times New Roman" panose="02020603050405020304" pitchFamily="18" charset="0"/>
              </a:rPr>
              <a:t>organo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-mineral fertilizers using organic coating components are allowed in organic farming. </a:t>
            </a:r>
            <a:endParaRPr lang="en-GB" sz="1800" dirty="0">
              <a:latin typeface="+mj-lt"/>
            </a:endParaRPr>
          </a:p>
          <a:p>
            <a:r>
              <a:rPr lang="en-GB" sz="1800" dirty="0">
                <a:latin typeface="+mj-lt"/>
              </a:rPr>
              <a:t>GRANOFARM innovation operative group includes: </a:t>
            </a:r>
            <a:r>
              <a:rPr lang="en-GB" sz="1800" dirty="0" err="1">
                <a:latin typeface="+mj-lt"/>
              </a:rPr>
              <a:t>Agrogeo</a:t>
            </a:r>
            <a:r>
              <a:rPr lang="en-GB" sz="1800" dirty="0">
                <a:latin typeface="+mj-lt"/>
              </a:rPr>
              <a:t> Ltd. (consortium leader), </a:t>
            </a:r>
            <a:r>
              <a:rPr lang="en-GB" sz="1800" dirty="0" err="1">
                <a:latin typeface="+mj-lt"/>
              </a:rPr>
              <a:t>Ferenc</a:t>
            </a:r>
            <a:r>
              <a:rPr lang="en-GB" sz="1800" dirty="0">
                <a:latin typeface="+mj-lt"/>
              </a:rPr>
              <a:t> </a:t>
            </a:r>
            <a:r>
              <a:rPr lang="en-GB" sz="1800" dirty="0" err="1">
                <a:latin typeface="+mj-lt"/>
              </a:rPr>
              <a:t>László</a:t>
            </a:r>
            <a:r>
              <a:rPr lang="en-GB" sz="1800" dirty="0">
                <a:latin typeface="+mj-lt"/>
              </a:rPr>
              <a:t> </a:t>
            </a:r>
            <a:r>
              <a:rPr lang="en-GB" sz="1800" dirty="0" err="1">
                <a:latin typeface="+mj-lt"/>
              </a:rPr>
              <a:t>Kósa</a:t>
            </a:r>
            <a:r>
              <a:rPr lang="en-GB" sz="1800" dirty="0">
                <a:latin typeface="+mj-lt"/>
              </a:rPr>
              <a:t>  accredited agricultural consultant, Hungarian University of Agriculture and Life Sciences, </a:t>
            </a:r>
            <a:r>
              <a:rPr lang="en-GB" sz="1800" dirty="0" err="1">
                <a:latin typeface="+mj-lt"/>
              </a:rPr>
              <a:t>Szabolcs</a:t>
            </a:r>
            <a:r>
              <a:rPr lang="en-GB" sz="1800" dirty="0">
                <a:latin typeface="+mj-lt"/>
              </a:rPr>
              <a:t> </a:t>
            </a:r>
            <a:r>
              <a:rPr lang="en-GB" sz="1800" dirty="0" err="1">
                <a:latin typeface="+mj-lt"/>
              </a:rPr>
              <a:t>János</a:t>
            </a:r>
            <a:r>
              <a:rPr lang="en-GB" sz="1800" dirty="0">
                <a:latin typeface="+mj-lt"/>
              </a:rPr>
              <a:t>, </a:t>
            </a:r>
            <a:r>
              <a:rPr lang="en-GB" sz="1800" dirty="0" err="1">
                <a:latin typeface="+mj-lt"/>
              </a:rPr>
              <a:t>Czakó</a:t>
            </a:r>
            <a:r>
              <a:rPr lang="en-GB" sz="1800" dirty="0">
                <a:latin typeface="+mj-lt"/>
              </a:rPr>
              <a:t>, </a:t>
            </a:r>
            <a:r>
              <a:rPr lang="en-GB" sz="1800" dirty="0" err="1">
                <a:latin typeface="+mj-lt"/>
              </a:rPr>
              <a:t>Kalmár</a:t>
            </a:r>
            <a:r>
              <a:rPr lang="en-GB" sz="1800" dirty="0">
                <a:latin typeface="+mj-lt"/>
              </a:rPr>
              <a:t> </a:t>
            </a:r>
            <a:r>
              <a:rPr lang="en-GB" sz="1800" dirty="0" err="1">
                <a:latin typeface="+mj-lt"/>
              </a:rPr>
              <a:t>Ferenc</a:t>
            </a:r>
            <a:r>
              <a:rPr lang="en-GB" sz="1800" dirty="0">
                <a:latin typeface="+mj-lt"/>
              </a:rPr>
              <a:t>, </a:t>
            </a:r>
            <a:r>
              <a:rPr lang="en-GB" sz="1800" dirty="0" err="1">
                <a:latin typeface="+mj-lt"/>
              </a:rPr>
              <a:t>Márk</a:t>
            </a:r>
            <a:r>
              <a:rPr lang="en-GB" sz="1800" dirty="0">
                <a:latin typeface="+mj-lt"/>
              </a:rPr>
              <a:t> </a:t>
            </a:r>
            <a:r>
              <a:rPr lang="en-GB" sz="1800" dirty="0" err="1">
                <a:latin typeface="+mj-lt"/>
              </a:rPr>
              <a:t>Sági</a:t>
            </a:r>
            <a:r>
              <a:rPr lang="en-GB" sz="1800" dirty="0">
                <a:latin typeface="+mj-lt"/>
              </a:rPr>
              <a:t> farmers. </a:t>
            </a:r>
          </a:p>
          <a:p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This invention aims to improve durability and plant nutrition efficiency of </a:t>
            </a:r>
            <a:r>
              <a:rPr lang="en-GB" sz="1800" dirty="0" err="1">
                <a:effectLst/>
                <a:latin typeface="+mj-lt"/>
                <a:ea typeface="Times New Roman" panose="02020603050405020304" pitchFamily="18" charset="0"/>
              </a:rPr>
              <a:t>pelleted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 and granulated organic, </a:t>
            </a:r>
            <a:r>
              <a:rPr lang="en-GB" sz="1800" dirty="0" err="1">
                <a:effectLst/>
                <a:latin typeface="+mj-lt"/>
                <a:ea typeface="Times New Roman" panose="02020603050405020304" pitchFamily="18" charset="0"/>
              </a:rPr>
              <a:t>organo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-mineral fertilizers that are completely suitable for precision application in the same pass of sowing. </a:t>
            </a:r>
          </a:p>
          <a:p>
            <a:pPr marL="0" indent="0">
              <a:buNone/>
            </a:pPr>
            <a:endParaRPr lang="hu-HU" sz="2000" dirty="0"/>
          </a:p>
        </p:txBody>
      </p:sp>
      <p:pic>
        <p:nvPicPr>
          <p:cNvPr id="4" name="Kép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5715266"/>
            <a:ext cx="2000264" cy="8985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6937" y="6097125"/>
            <a:ext cx="2000264" cy="527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" name="Kép 5" descr="Hatalmas érdeklődés a Magyar Agrár- és Élettudományi Egyetem iránt | Magyar  Állattenyésztők Szövetég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5591589"/>
            <a:ext cx="1589423" cy="126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2CF19A-DA50-4E7E-C761-270D484E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accent3">
                    <a:lumMod val="50000"/>
                  </a:schemeClr>
                </a:solidFill>
              </a:rPr>
              <a:t>Innovation operative groups, EIP AGRI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E5CAC5-33EC-702C-8C9F-72E5822B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GB" sz="2400" kern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aim of the European Innovation Partnership (EIP AGRI), the support of the innovation operational groups, is to implement agricultural innovation and sustainable farming through the cooperation of research cent</a:t>
            </a:r>
            <a:r>
              <a:rPr lang="hu-HU" sz="2400" kern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</a:t>
            </a:r>
            <a:r>
              <a:rPr lang="en-GB" sz="2400" kern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consultants, farmers. 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GB" sz="2400" kern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objective is to promote competitive and sustainable agriculture and forestry in harmony with natural resources. 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400" kern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the 2014-2020 programming period, 75 operational groups funded. </a:t>
            </a:r>
            <a:endParaRPr lang="en-GB" sz="24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96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Milestones for precision organic fertilisation development </a:t>
            </a:r>
          </a:p>
        </p:txBody>
      </p:sp>
      <p:pic>
        <p:nvPicPr>
          <p:cNvPr id="4" name="Kép 3" descr="száratz próba pelletált trágya zsákb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500174"/>
            <a:ext cx="2571768" cy="2176089"/>
          </a:xfrm>
          <a:prstGeom prst="rect">
            <a:avLst/>
          </a:prstGeom>
        </p:spPr>
      </p:pic>
      <p:pic>
        <p:nvPicPr>
          <p:cNvPr id="11" name="Kép 10" descr="Kalmár Feri fotó Pellet vetőgép 202204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1500174"/>
            <a:ext cx="2881333" cy="2161000"/>
          </a:xfrm>
          <a:prstGeom prst="rect">
            <a:avLst/>
          </a:prstGeom>
        </p:spPr>
      </p:pic>
      <p:pic>
        <p:nvPicPr>
          <p:cNvPr id="16" name="Kép 15" descr="kukorica kísérlet pellletált komposzt szórás 201904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706" y="3714752"/>
            <a:ext cx="2857521" cy="2143140"/>
          </a:xfrm>
          <a:prstGeom prst="rect">
            <a:avLst/>
          </a:prstGeom>
        </p:spPr>
      </p:pic>
      <p:pic>
        <p:nvPicPr>
          <p:cNvPr id="18" name="Kép 17" descr="Kalmár Feri kukorica vetés 202204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3786190"/>
            <a:ext cx="2905113" cy="2071678"/>
          </a:xfrm>
          <a:prstGeom prst="rect">
            <a:avLst/>
          </a:prstGeom>
        </p:spPr>
      </p:pic>
      <p:graphicFrame>
        <p:nvGraphicFramePr>
          <p:cNvPr id="19" name="Tábláza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98502"/>
              </p:ext>
            </p:extLst>
          </p:nvPr>
        </p:nvGraphicFramePr>
        <p:xfrm>
          <a:off x="357158" y="1500174"/>
          <a:ext cx="23336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noProof="0" dirty="0"/>
                        <a:t>1. Assessment of </a:t>
                      </a:r>
                      <a:r>
                        <a:rPr lang="en-GB" sz="2000" noProof="0" dirty="0" err="1"/>
                        <a:t>pelleted</a:t>
                      </a:r>
                      <a:r>
                        <a:rPr lang="en-GB" sz="2000" noProof="0" dirty="0"/>
                        <a:t> organic fertilizers</a:t>
                      </a:r>
                      <a:r>
                        <a:rPr lang="en-GB" sz="2000" baseline="0" noProof="0" dirty="0"/>
                        <a:t>: 2019-2020</a:t>
                      </a:r>
                      <a:endParaRPr lang="en-GB" sz="20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noProof="0"/>
                        <a:t>2. Incorporation trials implemented:</a:t>
                      </a:r>
                      <a:r>
                        <a:rPr lang="en-GB" sz="2000" baseline="0" noProof="0"/>
                        <a:t> 2020-2021</a:t>
                      </a:r>
                      <a:endParaRPr lang="en-GB" sz="20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noProof="0" dirty="0"/>
                        <a:t>3. Arable crop cultivation experiments implemented</a:t>
                      </a:r>
                      <a:r>
                        <a:rPr lang="en-GB" sz="2000" baseline="0" noProof="0" dirty="0"/>
                        <a:t>: 2020-2022</a:t>
                      </a:r>
                      <a:endParaRPr lang="en-GB" sz="20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Szövegdoboz 19"/>
          <p:cNvSpPr txBox="1"/>
          <p:nvPr/>
        </p:nvSpPr>
        <p:spPr>
          <a:xfrm>
            <a:off x="285720" y="6072206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Precision organic fertilisation – water retention technologies application: 2019-2023 </a:t>
            </a:r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Aim of precision organic fertilisation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08068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Precision organic fertilisation of arable crops at the same pass of sowing. </a:t>
            </a:r>
          </a:p>
          <a:p>
            <a:r>
              <a:rPr lang="en-GB" dirty="0"/>
              <a:t>Incorporation of pelletized organic fertilisers and soil conditioning products close to seedbeds at farm level.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F95532-CC5E-8111-F43D-1F0A6429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Input material selection – agricultural biogas </a:t>
            </a:r>
            <a:r>
              <a:rPr lang="en-GB" sz="3200" b="1" dirty="0" err="1">
                <a:solidFill>
                  <a:schemeClr val="accent3">
                    <a:lumMod val="50000"/>
                  </a:schemeClr>
                </a:solidFill>
              </a:rPr>
              <a:t>digestate</a:t>
            </a:r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BD8CC-4316-0648-E578-0B790C60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Sol</a:t>
            </a:r>
            <a:r>
              <a:rPr lang="hu-HU" sz="2400" dirty="0" err="1"/>
              <a:t>id</a:t>
            </a:r>
            <a:r>
              <a:rPr lang="en-GB" sz="2400" dirty="0"/>
              <a:t> phase separated </a:t>
            </a:r>
            <a:r>
              <a:rPr lang="en-GB" sz="2400" dirty="0" err="1"/>
              <a:t>digestate</a:t>
            </a:r>
            <a:r>
              <a:rPr lang="en-GB" sz="2400" dirty="0"/>
              <a:t> can reach 20 % of dry matter.  </a:t>
            </a:r>
          </a:p>
          <a:p>
            <a:r>
              <a:rPr lang="en-GB" sz="2400" dirty="0" err="1"/>
              <a:t>Digestates</a:t>
            </a:r>
            <a:r>
              <a:rPr lang="en-GB" sz="2400" dirty="0"/>
              <a:t> have high agronomic value in particular phosphorus content  represents high level in solid phase.  </a:t>
            </a:r>
          </a:p>
          <a:p>
            <a:r>
              <a:rPr lang="en-GB" sz="2400" dirty="0"/>
              <a:t>Due to the entire anaerobic fermentation hygienic indicators reduce significantly. </a:t>
            </a:r>
          </a:p>
          <a:p>
            <a:r>
              <a:rPr lang="en-GB" sz="2400" dirty="0"/>
              <a:t>Seed germination inhibitor compounds are successfully managed by controlled composting of solid phase </a:t>
            </a:r>
            <a:r>
              <a:rPr lang="en-GB" sz="2400" dirty="0" err="1"/>
              <a:t>digestate</a:t>
            </a:r>
            <a:r>
              <a:rPr lang="en-GB" sz="2400" dirty="0"/>
              <a:t>. </a:t>
            </a:r>
          </a:p>
          <a:p>
            <a:r>
              <a:rPr lang="en-GB" sz="2400" dirty="0"/>
              <a:t>Surplus of heat energy and electricity as renewable energy sources is available in biogas plants for treatment, drying procedures. </a:t>
            </a:r>
          </a:p>
          <a:p>
            <a:endParaRPr lang="hu-HU" sz="2400" dirty="0"/>
          </a:p>
          <a:p>
            <a:endParaRPr lang="hu-HU" sz="24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272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28E8FD5F-8E7E-12D9-F57E-3E3764DFC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21" y="-34199"/>
            <a:ext cx="8228160" cy="11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9000"/>
              </a:lnSpc>
              <a:buClrTx/>
              <a:buFontTx/>
              <a:buNone/>
            </a:pPr>
            <a:r>
              <a:rPr lang="en-GB" altLang="hu-HU" sz="28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Processing of agricultural biogas </a:t>
            </a:r>
            <a:r>
              <a:rPr lang="en-GB" altLang="hu-HU" sz="28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digestate</a:t>
            </a:r>
            <a:r>
              <a:rPr lang="en-GB" altLang="hu-HU" sz="28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     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ED60765-7FEC-C10C-53E0-47C40D308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1679" y="3214440"/>
            <a:ext cx="5094720" cy="385344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56820" rIns="81638" bIns="40819" anchor="ctr"/>
          <a:lstStyle>
            <a:lvl1pPr marL="207963" indent="-200025"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49325" indent="-484188"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55638" algn="l"/>
                <a:tab pos="1104900" algn="l"/>
                <a:tab pos="1554163" algn="l"/>
                <a:tab pos="2003425" algn="l"/>
                <a:tab pos="2452688" algn="l"/>
                <a:tab pos="2901950" algn="l"/>
                <a:tab pos="3351213" algn="l"/>
                <a:tab pos="3800475" algn="l"/>
                <a:tab pos="4249738" algn="l"/>
                <a:tab pos="4699000" algn="l"/>
                <a:tab pos="5148263" algn="l"/>
                <a:tab pos="5597525" algn="l"/>
                <a:tab pos="6046788" algn="l"/>
                <a:tab pos="6496050" algn="l"/>
                <a:tab pos="6945313" algn="l"/>
                <a:tab pos="7394575" algn="l"/>
                <a:tab pos="7843838" algn="l"/>
                <a:tab pos="8293100" algn="l"/>
                <a:tab pos="8742363" algn="l"/>
                <a:tab pos="91916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en-GB" altLang="hu-HU" sz="1814" b="1" u="sng" dirty="0">
                <a:solidFill>
                  <a:srgbClr val="003300"/>
                </a:solidFill>
              </a:rPr>
              <a:t>Solid phase recovery with screw press</a:t>
            </a:r>
          </a:p>
          <a:p>
            <a:pPr lvl="1" algn="ctr" eaLnBrk="1"/>
            <a:endParaRPr lang="en-GB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en-GB" altLang="hu-HU" sz="1814" b="1" dirty="0">
                <a:solidFill>
                  <a:srgbClr val="003300"/>
                </a:solidFill>
              </a:rPr>
              <a:t>Dry matter: at least 20 mass %</a:t>
            </a:r>
          </a:p>
          <a:p>
            <a:pPr lvl="1" algn="ctr" eaLnBrk="1"/>
            <a:r>
              <a:rPr lang="en-GB" altLang="hu-HU" sz="1814" b="1" dirty="0">
                <a:solidFill>
                  <a:srgbClr val="003300"/>
                </a:solidFill>
              </a:rPr>
              <a:t>Total  organic matter: </a:t>
            </a:r>
            <a:endParaRPr lang="hu-HU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en-GB" altLang="hu-HU" sz="1814" b="1" dirty="0">
                <a:solidFill>
                  <a:srgbClr val="003300"/>
                </a:solidFill>
              </a:rPr>
              <a:t>at least 50 mass %</a:t>
            </a:r>
            <a:r>
              <a:rPr lang="hu-HU" altLang="hu-HU" sz="1814" b="1" dirty="0">
                <a:solidFill>
                  <a:srgbClr val="003300"/>
                </a:solidFill>
              </a:rPr>
              <a:t> </a:t>
            </a:r>
            <a:r>
              <a:rPr lang="hu-HU" altLang="hu-HU" sz="1814" b="1" dirty="0" err="1">
                <a:solidFill>
                  <a:srgbClr val="003300"/>
                </a:solidFill>
              </a:rPr>
              <a:t>in</a:t>
            </a:r>
            <a:r>
              <a:rPr lang="hu-HU" altLang="hu-HU" sz="1814" b="1" dirty="0">
                <a:solidFill>
                  <a:srgbClr val="003300"/>
                </a:solidFill>
              </a:rPr>
              <a:t> </a:t>
            </a:r>
            <a:r>
              <a:rPr lang="hu-HU" altLang="hu-HU" sz="1814" b="1" dirty="0" err="1">
                <a:solidFill>
                  <a:srgbClr val="003300"/>
                </a:solidFill>
              </a:rPr>
              <a:t>dry</a:t>
            </a:r>
            <a:r>
              <a:rPr lang="hu-HU" altLang="hu-HU" sz="1814" b="1" dirty="0">
                <a:solidFill>
                  <a:srgbClr val="003300"/>
                </a:solidFill>
              </a:rPr>
              <a:t> </a:t>
            </a:r>
            <a:r>
              <a:rPr lang="hu-HU" altLang="hu-HU" sz="1814" b="1" dirty="0" err="1">
                <a:solidFill>
                  <a:srgbClr val="003300"/>
                </a:solidFill>
              </a:rPr>
              <a:t>matter</a:t>
            </a:r>
            <a:endParaRPr lang="en-GB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en-GB" altLang="hu-HU" sz="1814" b="1" dirty="0">
                <a:solidFill>
                  <a:srgbClr val="003300"/>
                </a:solidFill>
              </a:rPr>
              <a:t>Total organic carbon: </a:t>
            </a:r>
            <a:endParaRPr lang="hu-HU" altLang="hu-HU" sz="1814" b="1" dirty="0">
              <a:solidFill>
                <a:srgbClr val="003300"/>
              </a:solidFill>
            </a:endParaRPr>
          </a:p>
          <a:p>
            <a:pPr lvl="1" algn="ctr" eaLnBrk="1"/>
            <a:r>
              <a:rPr lang="en-GB" altLang="hu-HU" sz="1814" b="1" dirty="0">
                <a:solidFill>
                  <a:srgbClr val="003300"/>
                </a:solidFill>
              </a:rPr>
              <a:t>at least 25 mass % in dry matter</a:t>
            </a: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endParaRPr lang="hu-HU" altLang="hu-HU" sz="1814" b="1" dirty="0">
              <a:solidFill>
                <a:srgbClr val="003300"/>
              </a:solidFill>
            </a:endParaRPr>
          </a:p>
          <a:p>
            <a:pPr lvl="1" eaLnBrk="1"/>
            <a:r>
              <a:rPr lang="hu-HU" altLang="hu-HU" sz="1814" b="1" dirty="0">
                <a:solidFill>
                  <a:srgbClr val="003300"/>
                </a:solidFill>
              </a:rPr>
              <a:t> 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667FFD3-7115-163F-7446-4C0029E4A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0" y="3214686"/>
            <a:ext cx="5421600" cy="385344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55187" rIns="81638" bIns="40819" anchor="ctr"/>
          <a:lstStyle>
            <a:lvl1pPr marL="212725" indent="-200025"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54088" indent="-484188"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buClrTx/>
              <a:buFontTx/>
              <a:buNone/>
            </a:pPr>
            <a:endParaRPr lang="hu-HU" altLang="hu-HU" sz="1633" b="1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endParaRPr lang="hu-HU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endParaRPr lang="hu-HU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endParaRPr lang="hu-HU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en-GB" altLang="hu-HU" b="1" u="sng" dirty="0">
                <a:solidFill>
                  <a:srgbClr val="661900"/>
                </a:solidFill>
              </a:rPr>
              <a:t>Pellet</a:t>
            </a:r>
            <a:r>
              <a:rPr lang="hu-HU" altLang="hu-HU" b="1" u="sng" dirty="0" err="1">
                <a:solidFill>
                  <a:srgbClr val="661900"/>
                </a:solidFill>
              </a:rPr>
              <a:t>ized</a:t>
            </a:r>
            <a:r>
              <a:rPr lang="en-GB" altLang="hu-HU" b="1" u="sng" dirty="0">
                <a:solidFill>
                  <a:srgbClr val="661900"/>
                </a:solidFill>
              </a:rPr>
              <a:t> end-product</a:t>
            </a:r>
          </a:p>
          <a:p>
            <a:pPr algn="ctr" eaLnBrk="1">
              <a:buClrTx/>
              <a:buFontTx/>
              <a:buNone/>
            </a:pPr>
            <a:endParaRPr lang="en-GB" altLang="hu-HU" b="1" u="sng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en-GB" altLang="hu-HU" b="1" dirty="0">
                <a:solidFill>
                  <a:srgbClr val="661900"/>
                </a:solidFill>
              </a:rPr>
              <a:t>Durability index: at least 98 %</a:t>
            </a:r>
          </a:p>
          <a:p>
            <a:pPr algn="ctr" eaLnBrk="1">
              <a:buClrTx/>
              <a:buFontTx/>
              <a:buNone/>
            </a:pPr>
            <a:r>
              <a:rPr lang="en-GB" altLang="hu-HU" b="1" dirty="0">
                <a:solidFill>
                  <a:srgbClr val="661900"/>
                </a:solidFill>
              </a:rPr>
              <a:t>With 4*4 </a:t>
            </a:r>
            <a:r>
              <a:rPr lang="en-GB" altLang="hu-HU" b="1" dirty="0" err="1">
                <a:solidFill>
                  <a:srgbClr val="661900"/>
                </a:solidFill>
              </a:rPr>
              <a:t>és</a:t>
            </a:r>
            <a:r>
              <a:rPr lang="en-GB" altLang="hu-HU" b="1" dirty="0">
                <a:solidFill>
                  <a:srgbClr val="661900"/>
                </a:solidFill>
              </a:rPr>
              <a:t> 6*6 mm of pellet profile  </a:t>
            </a:r>
          </a:p>
          <a:p>
            <a:pPr algn="ctr" eaLnBrk="1">
              <a:buClrTx/>
              <a:buFontTx/>
              <a:buNone/>
            </a:pPr>
            <a:endParaRPr lang="en-GB" altLang="hu-HU" b="1" dirty="0">
              <a:solidFill>
                <a:srgbClr val="661900"/>
              </a:solidFill>
            </a:endParaRPr>
          </a:p>
          <a:p>
            <a:pPr lvl="1" algn="ctr" eaLnBrk="1"/>
            <a:r>
              <a:rPr lang="en-GB" altLang="hu-HU" b="1" dirty="0">
                <a:solidFill>
                  <a:srgbClr val="661900"/>
                </a:solidFill>
              </a:rPr>
              <a:t>Durability index  of </a:t>
            </a:r>
            <a:r>
              <a:rPr lang="en-GB" altLang="hu-HU" b="1" dirty="0" err="1">
                <a:solidFill>
                  <a:srgbClr val="661900"/>
                </a:solidFill>
              </a:rPr>
              <a:t>pelleted</a:t>
            </a:r>
            <a:r>
              <a:rPr lang="en-GB" altLang="hu-HU" b="1" dirty="0">
                <a:solidFill>
                  <a:srgbClr val="661900"/>
                </a:solidFill>
              </a:rPr>
              <a:t> organic </a:t>
            </a:r>
          </a:p>
          <a:p>
            <a:pPr lvl="1" algn="ctr" eaLnBrk="1"/>
            <a:r>
              <a:rPr lang="en-GB" altLang="hu-HU" b="1" dirty="0">
                <a:solidFill>
                  <a:srgbClr val="661900"/>
                </a:solidFill>
              </a:rPr>
              <a:t>Fertilisers are available on the market </a:t>
            </a:r>
          </a:p>
          <a:p>
            <a:pPr lvl="1" algn="ctr" eaLnBrk="1"/>
            <a:r>
              <a:rPr lang="en-GB" altLang="hu-HU" b="1" dirty="0">
                <a:solidFill>
                  <a:srgbClr val="661900"/>
                </a:solidFill>
              </a:rPr>
              <a:t> 80,85-97,5 %</a:t>
            </a:r>
          </a:p>
          <a:p>
            <a:pPr algn="ctr" eaLnBrk="1">
              <a:buClrTx/>
              <a:buFontTx/>
              <a:buNone/>
            </a:pPr>
            <a:endParaRPr lang="hu-HU" altLang="hu-HU" sz="1633" b="1" dirty="0">
              <a:solidFill>
                <a:srgbClr val="661900"/>
              </a:solidFill>
            </a:endParaRPr>
          </a:p>
          <a:p>
            <a:pPr algn="ctr" eaLnBrk="1">
              <a:buClrTx/>
              <a:buFontTx/>
              <a:buNone/>
            </a:pPr>
            <a:r>
              <a:rPr lang="hu-HU" altLang="hu-HU" sz="1633" b="1" dirty="0">
                <a:solidFill>
                  <a:srgbClr val="661900"/>
                </a:solidFill>
              </a:rPr>
              <a:t> </a:t>
            </a:r>
          </a:p>
        </p:txBody>
      </p:sp>
      <p:pic>
        <p:nvPicPr>
          <p:cNvPr id="7173" name="Picture 4">
            <a:extLst>
              <a:ext uri="{FF2B5EF4-FFF2-40B4-BE49-F238E27FC236}">
                <a16:creationId xmlns:a16="http://schemas.microsoft.com/office/drawing/2014/main" id="{7A535D31-EB2B-0022-9B86-C86A00338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1" y="979561"/>
            <a:ext cx="3070080" cy="24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4" name="Picture 5">
            <a:extLst>
              <a:ext uri="{FF2B5EF4-FFF2-40B4-BE49-F238E27FC236}">
                <a16:creationId xmlns:a16="http://schemas.microsoft.com/office/drawing/2014/main" id="{6C34DD5E-6A74-FA75-DA05-70DFC0A2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881" y="956521"/>
            <a:ext cx="3163680" cy="250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175" name="Picture 6">
            <a:extLst>
              <a:ext uri="{FF2B5EF4-FFF2-40B4-BE49-F238E27FC236}">
                <a16:creationId xmlns:a16="http://schemas.microsoft.com/office/drawing/2014/main" id="{F3F3336F-7183-0F59-115A-753DC8DE5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721" y="1600201"/>
            <a:ext cx="2220480" cy="2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430ECD-CDFD-8273-D963-AEC2EBC4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35" y="145586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Pelletized fertilisers are assessed by GRANOFARM Group  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6585D788-6B44-28B9-B32C-87555AF30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486233"/>
              </p:ext>
            </p:extLst>
          </p:nvPr>
        </p:nvGraphicFramePr>
        <p:xfrm>
          <a:off x="457200" y="1628800"/>
          <a:ext cx="7797552" cy="48198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6956">
                  <a:extLst>
                    <a:ext uri="{9D8B030D-6E8A-4147-A177-3AD203B41FA5}">
                      <a16:colId xmlns:a16="http://schemas.microsoft.com/office/drawing/2014/main" val="817450157"/>
                    </a:ext>
                  </a:extLst>
                </a:gridCol>
                <a:gridCol w="3900596">
                  <a:extLst>
                    <a:ext uri="{9D8B030D-6E8A-4147-A177-3AD203B41FA5}">
                      <a16:colId xmlns:a16="http://schemas.microsoft.com/office/drawing/2014/main" val="2378809104"/>
                    </a:ext>
                  </a:extLst>
                </a:gridCol>
              </a:tblGrid>
              <a:tr h="272462">
                <a:tc>
                  <a:txBody>
                    <a:bodyPr/>
                    <a:lstStyle/>
                    <a:p>
                      <a:pPr algn="just"/>
                      <a:r>
                        <a:rPr lang="en-GB" sz="1600" b="1" kern="50" noProof="0" dirty="0">
                          <a:effectLst/>
                        </a:rPr>
                        <a:t>Fertilisers input material</a:t>
                      </a:r>
                      <a:endParaRPr lang="en-GB" sz="1600" b="1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kern="50" noProof="0" dirty="0">
                          <a:effectLst/>
                        </a:rPr>
                        <a:t>Durability</a:t>
                      </a:r>
                      <a:r>
                        <a:rPr lang="hu-HU" sz="1600" b="1" kern="50" noProof="0" dirty="0">
                          <a:effectLst/>
                        </a:rPr>
                        <a:t> index </a:t>
                      </a:r>
                      <a:r>
                        <a:rPr lang="en-GB" sz="1600" b="1" kern="50" noProof="0" dirty="0">
                          <a:effectLst/>
                        </a:rPr>
                        <a:t>(%)</a:t>
                      </a:r>
                      <a:endParaRPr lang="en-GB" sz="1600" b="1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11264397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Agricultural</a:t>
                      </a:r>
                      <a:r>
                        <a:rPr lang="en-GB" sz="16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biogas digerstate with high straw content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81,38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898729098"/>
                  </a:ext>
                </a:extLst>
              </a:tr>
              <a:tr h="272462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</a:rPr>
                        <a:t>100 % of</a:t>
                      </a:r>
                      <a:r>
                        <a:rPr lang="en-GB" sz="1600" kern="50" baseline="0" noProof="0">
                          <a:effectLst/>
                        </a:rPr>
                        <a:t> chicken manure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97,52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96075433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</a:rPr>
                        <a:t>Biogas</a:t>
                      </a:r>
                      <a:r>
                        <a:rPr lang="en-GB" sz="1600" kern="50" baseline="0" noProof="0">
                          <a:effectLst/>
                        </a:rPr>
                        <a:t> digestate with coating agent</a:t>
                      </a:r>
                      <a:r>
                        <a:rPr lang="en-GB" sz="1600" kern="50" noProof="0">
                          <a:effectLst/>
                        </a:rPr>
                        <a:t> 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97,47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653228399"/>
                  </a:ext>
                </a:extLst>
              </a:tr>
              <a:tr h="666778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</a:rPr>
                        <a:t>Composted</a:t>
                      </a:r>
                      <a:r>
                        <a:rPr lang="en-GB" sz="1600" kern="50" baseline="0" noProof="0">
                          <a:effectLst/>
                        </a:rPr>
                        <a:t> biogas digestate without coating </a:t>
                      </a:r>
                      <a:r>
                        <a:rPr lang="en-GB" sz="1600" kern="50" noProof="0">
                          <a:effectLst/>
                        </a:rPr>
                        <a:t> 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94,03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494444608"/>
                  </a:ext>
                </a:extLst>
              </a:tr>
              <a:tr h="272462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Poultry</a:t>
                      </a:r>
                      <a:r>
                        <a:rPr lang="en-GB" sz="16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manure </a:t>
                      </a:r>
                      <a:r>
                        <a:rPr lang="en-GB" sz="16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88,53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404758481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</a:rPr>
                        <a:t>Dried</a:t>
                      </a:r>
                      <a:r>
                        <a:rPr lang="en-GB" sz="1600" kern="50" baseline="0" noProof="0">
                          <a:effectLst/>
                        </a:rPr>
                        <a:t> cow manure</a:t>
                      </a:r>
                      <a:r>
                        <a:rPr lang="en-GB" sz="1600" kern="50" noProof="0">
                          <a:effectLst/>
                        </a:rPr>
                        <a:t>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96,16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738115119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Coated</a:t>
                      </a:r>
                      <a:r>
                        <a:rPr lang="en-GB" sz="16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and pelleted poultry manure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89,19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7893487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Pelletted</a:t>
                      </a:r>
                      <a:r>
                        <a:rPr lang="en-GB" sz="16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animal byproduct 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>
                          <a:effectLst/>
                        </a:rPr>
                        <a:t>93,88</a:t>
                      </a:r>
                      <a:endParaRPr lang="en-GB" sz="16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885213711"/>
                  </a:ext>
                </a:extLst>
              </a:tr>
              <a:tr h="469620">
                <a:tc>
                  <a:txBody>
                    <a:bodyPr/>
                    <a:lstStyle/>
                    <a:p>
                      <a:pPr algn="l"/>
                      <a:r>
                        <a:rPr lang="en-GB" sz="1600" kern="50" noProof="0">
                          <a:effectLst/>
                        </a:rPr>
                        <a:t>Composted</a:t>
                      </a:r>
                      <a:r>
                        <a:rPr lang="en-GB" sz="1600" kern="50" baseline="0" noProof="0">
                          <a:effectLst/>
                        </a:rPr>
                        <a:t> and pelleted biogas digestate </a:t>
                      </a:r>
                      <a:endParaRPr lang="en-GB" sz="1600" kern="50" noProof="0">
                        <a:effectLst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50" noProof="0" dirty="0">
                          <a:effectLst/>
                        </a:rPr>
                        <a:t>93,00</a:t>
                      </a:r>
                      <a:endParaRPr lang="en-GB" sz="1600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56157002"/>
                  </a:ext>
                </a:extLst>
              </a:tr>
            </a:tbl>
          </a:graphicData>
        </a:graphic>
      </p:graphicFrame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380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F7693D-CC85-808E-BD3C-2847E4A5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Durability of fertilisers are available on the market  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828291EE-032D-8BBA-A14B-4A95E5DA8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25286"/>
              </p:ext>
            </p:extLst>
          </p:nvPr>
        </p:nvGraphicFramePr>
        <p:xfrm>
          <a:off x="928662" y="1428736"/>
          <a:ext cx="7211144" cy="3780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0842">
                  <a:extLst>
                    <a:ext uri="{9D8B030D-6E8A-4147-A177-3AD203B41FA5}">
                      <a16:colId xmlns:a16="http://schemas.microsoft.com/office/drawing/2014/main" val="3685740915"/>
                    </a:ext>
                  </a:extLst>
                </a:gridCol>
                <a:gridCol w="2390302">
                  <a:extLst>
                    <a:ext uri="{9D8B030D-6E8A-4147-A177-3AD203B41FA5}">
                      <a16:colId xmlns:a16="http://schemas.microsoft.com/office/drawing/2014/main" val="367912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2400" b="1" kern="50" noProof="0" dirty="0">
                          <a:effectLst/>
                        </a:rPr>
                        <a:t>Product </a:t>
                      </a:r>
                      <a:endParaRPr lang="en-GB" sz="2400" b="1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kern="50" noProof="0">
                          <a:effectLst/>
                        </a:rPr>
                        <a:t>Durability (%)</a:t>
                      </a:r>
                      <a:endParaRPr lang="en-GB" sz="2400" b="1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82806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2400" kern="50" noProof="0">
                          <a:effectLst/>
                        </a:rPr>
                        <a:t>Pelleted</a:t>
                      </a:r>
                      <a:r>
                        <a:rPr lang="en-GB" sz="2400" kern="50" baseline="0" noProof="0">
                          <a:effectLst/>
                        </a:rPr>
                        <a:t> cow manure</a:t>
                      </a:r>
                      <a:r>
                        <a:rPr lang="en-GB" sz="2400" kern="50" noProof="0">
                          <a:effectLst/>
                        </a:rPr>
                        <a:t> 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>
                          <a:effectLst/>
                        </a:rPr>
                        <a:t>97,43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276669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2400" kern="50" noProof="0">
                          <a:effectLst/>
                        </a:rPr>
                        <a:t>1-2 mm</a:t>
                      </a:r>
                      <a:r>
                        <a:rPr lang="en-GB" sz="2400" kern="50" baseline="0" noProof="0">
                          <a:effectLst/>
                        </a:rPr>
                        <a:t> diamater of pelleted poultry manure</a:t>
                      </a:r>
                      <a:r>
                        <a:rPr lang="en-GB" sz="2400" kern="50" noProof="0">
                          <a:effectLst/>
                        </a:rPr>
                        <a:t> 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>
                          <a:effectLst/>
                        </a:rPr>
                        <a:t>50,15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66176420"/>
                  </a:ext>
                </a:extLst>
              </a:tr>
              <a:tr h="129768">
                <a:tc>
                  <a:txBody>
                    <a:bodyPr/>
                    <a:lstStyle/>
                    <a:p>
                      <a:pPr algn="just"/>
                      <a:r>
                        <a:rPr lang="en-GB" sz="2400" kern="50" noProof="0">
                          <a:effectLst/>
                        </a:rPr>
                        <a:t>2-5 mm</a:t>
                      </a:r>
                      <a:r>
                        <a:rPr lang="en-GB" sz="2400" kern="50" baseline="0" noProof="0">
                          <a:effectLst/>
                        </a:rPr>
                        <a:t> diamater of pelleted poultry manure</a:t>
                      </a:r>
                      <a:r>
                        <a:rPr lang="en-GB" sz="2400" kern="50" noProof="0">
                          <a:effectLst/>
                        </a:rPr>
                        <a:t>   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>
                          <a:effectLst/>
                        </a:rPr>
                        <a:t>80,84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9651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4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Soil</a:t>
                      </a:r>
                      <a:r>
                        <a:rPr lang="en-GB" sz="24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conditioning product 1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>
                          <a:effectLst/>
                        </a:rPr>
                        <a:t>94,03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013544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2400" kern="50" noProof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Soil</a:t>
                      </a:r>
                      <a:r>
                        <a:rPr lang="en-GB" sz="2400" kern="50" baseline="0" noProof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conditioning product 2 </a:t>
                      </a:r>
                      <a:endParaRPr lang="en-GB" sz="2400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>
                          <a:effectLst/>
                        </a:rPr>
                        <a:t>88,53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892127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2400" kern="5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Soil</a:t>
                      </a:r>
                      <a:r>
                        <a:rPr lang="en-GB" sz="2400" kern="50" baseline="0" noProof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conditioning product 3 </a:t>
                      </a:r>
                      <a:endParaRPr lang="en-GB" sz="2400" kern="50" noProof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50" noProof="0" dirty="0">
                          <a:effectLst/>
                        </a:rPr>
                        <a:t>96,16</a:t>
                      </a:r>
                      <a:endParaRPr lang="en-GB" sz="2400" kern="50" noProof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2982849"/>
                  </a:ext>
                </a:extLst>
              </a:tr>
            </a:tbl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B954AB73-EF59-4149-633E-386A7B025B45}"/>
              </a:ext>
            </a:extLst>
          </p:cNvPr>
          <p:cNvSpPr txBox="1"/>
          <p:nvPr/>
        </p:nvSpPr>
        <p:spPr>
          <a:xfrm>
            <a:off x="966428" y="5263262"/>
            <a:ext cx="7211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Based on the results it is concluded that durability index of pellet</a:t>
            </a:r>
            <a:r>
              <a:rPr lang="hu-HU" sz="2400" dirty="0" err="1"/>
              <a:t>ized</a:t>
            </a:r>
            <a:r>
              <a:rPr lang="en-GB" sz="2400" dirty="0"/>
              <a:t> fertilisers ranged between </a:t>
            </a:r>
            <a:r>
              <a:rPr lang="en-GB" sz="2400" b="1" dirty="0"/>
              <a:t>50 and 98 Du % . </a:t>
            </a:r>
            <a:endParaRPr lang="en-GB" sz="2400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2347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FD4CE-0C8B-AF9D-C6FA-58C3A2BB5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Incorporation test of pellet</a:t>
            </a:r>
            <a:r>
              <a:rPr lang="hu-HU" sz="3200" b="1" dirty="0" err="1">
                <a:solidFill>
                  <a:schemeClr val="accent3">
                    <a:lumMod val="50000"/>
                  </a:schemeClr>
                </a:solidFill>
              </a:rPr>
              <a:t>ized</a:t>
            </a:r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 fertilisers 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6278843-E221-B0C1-B2FB-9275310D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GB" sz="1800" b="0" dirty="0" err="1"/>
              <a:t>Incop</a:t>
            </a:r>
            <a:r>
              <a:rPr lang="hu-HU" sz="1800" b="0" dirty="0"/>
              <a:t>a</a:t>
            </a:r>
            <a:r>
              <a:rPr lang="en-GB" sz="1800" b="0" dirty="0"/>
              <a:t>rotation test was implemented with precision drills (6 lines) 2020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0F8F7B61-9DE2-A0C7-CFF2-459CC9837E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sp>
        <p:nvSpPr>
          <p:cNvPr id="5" name="Szöveg helye 4">
            <a:extLst>
              <a:ext uri="{FF2B5EF4-FFF2-40B4-BE49-F238E27FC236}">
                <a16:creationId xmlns:a16="http://schemas.microsoft.com/office/drawing/2014/main" id="{BDCA4579-F7DA-2C93-9DF6-F7C47A1B7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GB" sz="1800" b="0" dirty="0"/>
              <a:t>Weighting input and output materials during the incorporation test, 2020</a:t>
            </a:r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9734F4F3-80AA-429F-5273-5F2885A3630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3232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5A1085-E3A4-32DD-86BD-AB87A3F9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Disciplines for precision fertilisation at the same pass of sowing  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B156D8-636B-BAFA-5CC5-E135C1172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3-4 mm of pellet diameter is acceptable  </a:t>
            </a:r>
          </a:p>
          <a:p>
            <a:r>
              <a:rPr lang="en-GB" dirty="0"/>
              <a:t>Pellets with 4*4 and 6*6 mm profile are recommended</a:t>
            </a:r>
            <a:r>
              <a:rPr lang="hu-HU" dirty="0"/>
              <a:t>.</a:t>
            </a:r>
            <a:endParaRPr lang="en-GB" dirty="0"/>
          </a:p>
          <a:p>
            <a:r>
              <a:rPr lang="en-GB" dirty="0"/>
              <a:t>Density of pellet</a:t>
            </a:r>
            <a:r>
              <a:rPr lang="hu-HU" dirty="0" err="1"/>
              <a:t>ized</a:t>
            </a:r>
            <a:r>
              <a:rPr lang="en-GB" dirty="0"/>
              <a:t> fertilisers is around 0,55-0,6 t/m</a:t>
            </a:r>
            <a:r>
              <a:rPr lang="en-GB" baseline="30000" dirty="0"/>
              <a:t>3 </a:t>
            </a:r>
            <a:r>
              <a:rPr lang="en-GB" dirty="0"/>
              <a:t> that means significantly lower parameter compared to inorganic fertilisers</a:t>
            </a:r>
            <a:r>
              <a:rPr lang="hu-HU" dirty="0"/>
              <a:t>.</a:t>
            </a:r>
            <a:r>
              <a:rPr lang="en-GB" dirty="0"/>
              <a:t> </a:t>
            </a:r>
          </a:p>
          <a:p>
            <a:r>
              <a:rPr lang="en-GB" dirty="0"/>
              <a:t>To increase volume of pellet </a:t>
            </a:r>
            <a:r>
              <a:rPr lang="hu-HU" dirty="0"/>
              <a:t>tank</a:t>
            </a:r>
            <a:r>
              <a:rPr lang="en-GB" dirty="0"/>
              <a:t> is a key issue in precision fertilisation.  </a:t>
            </a:r>
          </a:p>
          <a:p>
            <a:r>
              <a:rPr lang="en-GB" dirty="0"/>
              <a:t>Optimizing dosage setting</a:t>
            </a:r>
            <a:r>
              <a:rPr lang="hu-HU" dirty="0"/>
              <a:t>s</a:t>
            </a:r>
            <a:r>
              <a:rPr lang="en-GB" dirty="0"/>
              <a:t> is necessary for effective application. </a:t>
            </a:r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11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F99309-3FA3-AA48-6249-7571E6CF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Basal fertilisation with composted biogas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</a:rPr>
              <a:t>digestate</a:t>
            </a:r>
            <a:r>
              <a:rPr lang="hu-HU" sz="2800" b="1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 2020-2022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8C1B344-1729-03EE-3F6C-102ACFB43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0" y="1700808"/>
            <a:ext cx="4076270" cy="305720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B4CB37-CEFE-622F-D4D9-37E44C1D0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86824"/>
            <a:ext cx="4248472" cy="318635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AA14637-01CE-2ED6-314E-8207C87174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48" y="3564014"/>
            <a:ext cx="4248473" cy="3186355"/>
          </a:xfrm>
          <a:prstGeom prst="rect">
            <a:avLst/>
          </a:prstGeom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25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D42D05-D519-5154-797E-34E4C967C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Pellet</a:t>
            </a:r>
            <a:r>
              <a:rPr lang="hu-HU" sz="3200" b="1" dirty="0" err="1">
                <a:solidFill>
                  <a:schemeClr val="accent3">
                    <a:lumMod val="50000"/>
                  </a:schemeClr>
                </a:solidFill>
              </a:rPr>
              <a:t>ized</a:t>
            </a:r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 organic fertiliser use at the same pass of sowing, 2021-2022 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C6BA00F-0B35-EE60-8BCA-B9F3CB7B4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13503"/>
            <a:ext cx="4460313" cy="3345235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26A6CBA-A53C-41E9-9124-931952B428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506218"/>
            <a:ext cx="4460314" cy="334523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B8B498A-0D88-2BC4-49DC-DF5A5BD400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8451"/>
            <a:ext cx="4176122" cy="3132091"/>
          </a:xfrm>
          <a:prstGeom prst="rect">
            <a:avLst/>
          </a:prstGeom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568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7B11AB-6819-A496-F0D2-43388767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Practical aspects of pellet</a:t>
            </a:r>
            <a:r>
              <a:rPr lang="hu-HU" sz="2800" b="1" dirty="0" err="1">
                <a:solidFill>
                  <a:schemeClr val="accent3">
                    <a:lumMod val="50000"/>
                  </a:schemeClr>
                </a:solidFill>
              </a:rPr>
              <a:t>ized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</a:rPr>
              <a:t> organic fertilisers application at the same pass of sowing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B0BE92-F767-330C-EDE2-CA9168ECA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Precision drills pellet container </a:t>
            </a:r>
          </a:p>
          <a:p>
            <a:r>
              <a:rPr lang="en-GB" sz="2000" dirty="0"/>
              <a:t>Average density of pellet</a:t>
            </a:r>
            <a:r>
              <a:rPr lang="hu-HU" sz="2000" dirty="0" err="1"/>
              <a:t>ized</a:t>
            </a:r>
            <a:r>
              <a:rPr lang="en-GB" sz="2000" dirty="0"/>
              <a:t> organic fertilisers: 500-550 kg/m</a:t>
            </a:r>
            <a:r>
              <a:rPr lang="en-GB" sz="2000" baseline="30000" dirty="0"/>
              <a:t>3</a:t>
            </a:r>
          </a:p>
          <a:p>
            <a:r>
              <a:rPr lang="en-GB" sz="2000" dirty="0"/>
              <a:t>Preferably with a fertilizer tank with a capacity of at least 3,000 lit</a:t>
            </a:r>
            <a:r>
              <a:rPr lang="hu-HU" sz="2000" dirty="0"/>
              <a:t>re.</a:t>
            </a:r>
            <a:endParaRPr lang="en-GB" sz="2000" dirty="0"/>
          </a:p>
          <a:p>
            <a:r>
              <a:rPr lang="en-GB" sz="2000" dirty="0"/>
              <a:t> Application, dosage: maximum 300 kg/ha, directly to the seed bed.</a:t>
            </a:r>
          </a:p>
          <a:p>
            <a:r>
              <a:rPr lang="en-GB" sz="2000" dirty="0"/>
              <a:t>Control on fertiliser incorporation  is a key issue that needs to be tested before sowing at farm level. </a:t>
            </a:r>
          </a:p>
          <a:p>
            <a:endParaRPr lang="hu-HU" sz="28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4FF6CFB-3BEC-EBA9-8883-E46B0C941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162762"/>
            <a:ext cx="2939819" cy="220486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7E4B54B-955F-8C6D-8367-5ED1D26510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751" y="4155368"/>
            <a:ext cx="2939819" cy="2204864"/>
          </a:xfrm>
          <a:prstGeom prst="rect">
            <a:avLst/>
          </a:prstGeom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6251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3EF3FA-E28E-AD1F-3227-DB0D66FC0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Dissemination activity of GRANOFARM Group 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E5EB8AFC-70E2-8425-B758-2450B61C9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268760"/>
            <a:ext cx="6034617" cy="4525963"/>
          </a:xfr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470CC12-1934-DE58-BE35-8E373AE533A7}"/>
              </a:ext>
            </a:extLst>
          </p:cNvPr>
          <p:cNvSpPr txBox="1"/>
          <p:nvPr/>
        </p:nvSpPr>
        <p:spPr>
          <a:xfrm>
            <a:off x="1043608" y="609329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/>
              <a:t>Site </a:t>
            </a:r>
            <a:r>
              <a:rPr lang="hu-HU" sz="2400" dirty="0" err="1"/>
              <a:t>visit</a:t>
            </a:r>
            <a:r>
              <a:rPr lang="hu-HU" sz="2400" dirty="0"/>
              <a:t>, </a:t>
            </a:r>
          </a:p>
          <a:p>
            <a:pPr algn="ctr"/>
            <a:r>
              <a:rPr lang="hu-HU" sz="2400" dirty="0" err="1"/>
              <a:t>July</a:t>
            </a:r>
            <a:r>
              <a:rPr lang="hu-HU" sz="2400" dirty="0"/>
              <a:t> 13, 2021 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9168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0A701A-C19D-7F7E-A70B-159BD40AB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Dissemination activity of GRANOFARM Group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B2A7CA5-02E7-AF9D-D9BD-E9CC29785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6" y="1417638"/>
            <a:ext cx="3394472" cy="452596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1F2CFFD-4DC0-0A49-0148-59C9A9BB1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38" y="1428480"/>
            <a:ext cx="3394472" cy="4525963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1A0D21F0-81D4-ED82-2468-D211C0A05706}"/>
              </a:ext>
            </a:extLst>
          </p:cNvPr>
          <p:cNvSpPr txBox="1"/>
          <p:nvPr/>
        </p:nvSpPr>
        <p:spPr>
          <a:xfrm>
            <a:off x="1455466" y="6089211"/>
            <a:ext cx="6644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Workshop in </a:t>
            </a:r>
            <a:r>
              <a:rPr lang="en-GB" sz="2400" dirty="0" err="1"/>
              <a:t>Kecskemét</a:t>
            </a:r>
            <a:r>
              <a:rPr lang="en-GB" sz="2400" dirty="0"/>
              <a:t> , December 2, 2022 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4045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E15ACE-DEC4-107E-DC5A-E2AFF77F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Dissemination activity of GRANOFARM Group </a:t>
            </a:r>
            <a:endParaRPr lang="en-GB" sz="3200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0D42F78-DDCB-FCF0-F599-51450A7CD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1521"/>
            <a:ext cx="8229600" cy="370332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2F3DCC3-39EC-BE02-DA7E-557F0BB1580E}"/>
              </a:ext>
            </a:extLst>
          </p:cNvPr>
          <p:cNvSpPr txBox="1"/>
          <p:nvPr/>
        </p:nvSpPr>
        <p:spPr>
          <a:xfrm>
            <a:off x="1403648" y="5752365"/>
            <a:ext cx="6644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Project closuring event in </a:t>
            </a:r>
            <a:r>
              <a:rPr lang="en-GB" sz="2400" dirty="0" err="1"/>
              <a:t>Gödöllő</a:t>
            </a:r>
            <a:r>
              <a:rPr lang="en-GB" sz="2400" dirty="0"/>
              <a:t>, Hungarian University of Agriculture and Life Sciences, </a:t>
            </a:r>
            <a:endParaRPr lang="hu-HU" sz="2400" dirty="0"/>
          </a:p>
          <a:p>
            <a:pPr algn="ctr"/>
            <a:r>
              <a:rPr lang="en-GB" sz="2400" dirty="0"/>
              <a:t>December 6, 2023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0171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5C63DC-FBBC-AC10-2336-E702BD1E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Dissemination activity of GRANOFARM Group </a:t>
            </a:r>
            <a:b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Registration  in technology  transfer databases</a:t>
            </a:r>
            <a:endParaRPr lang="en-GB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70126B-3B44-073D-2F0E-C0ED0CDBB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400" dirty="0">
                <a:latin typeface="+mj-lt"/>
              </a:rPr>
              <a:t>Profile is available in </a:t>
            </a:r>
            <a:r>
              <a:rPr lang="en-GB" sz="2400" b="1" i="1" dirty="0">
                <a:latin typeface="+mj-lt"/>
              </a:rPr>
              <a:t>Enterprise Europe Network database</a:t>
            </a:r>
            <a:r>
              <a:rPr lang="en-GB" sz="2400" dirty="0">
                <a:latin typeface="+mj-lt"/>
              </a:rPr>
              <a:t>, </a:t>
            </a:r>
          </a:p>
          <a:p>
            <a:pPr>
              <a:buNone/>
            </a:pPr>
            <a:r>
              <a:rPr lang="en-GB" sz="2400" i="0" dirty="0">
                <a:effectLst/>
                <a:latin typeface="+mj-lt"/>
              </a:rPr>
              <a:t> </a:t>
            </a:r>
          </a:p>
          <a:p>
            <a:pPr>
              <a:buNone/>
            </a:pPr>
            <a:r>
              <a:rPr lang="en-GB" sz="2400" dirty="0"/>
              <a:t>	The Enterprise Europe Network (EEN) helps businesses innovate and grow on an international scale. It is the world’s largest support network for small and medium-sized enterprises (SMEs) with international ambition</a:t>
            </a:r>
            <a:endParaRPr lang="en-GB" sz="2400" dirty="0">
              <a:latin typeface="+mj-lt"/>
            </a:endParaRPr>
          </a:p>
          <a:p>
            <a:pPr>
              <a:buNone/>
            </a:pPr>
            <a:endParaRPr lang="en-GB" sz="2400" i="0" dirty="0">
              <a:effectLst/>
              <a:latin typeface="+mj-lt"/>
            </a:endParaRPr>
          </a:p>
          <a:p>
            <a:r>
              <a:rPr lang="en-GB" sz="2400" b="1" i="1" dirty="0">
                <a:latin typeface="+mj-lt"/>
              </a:rPr>
              <a:t>In i2CONNECT project database GRANOFARM profile is available. </a:t>
            </a:r>
          </a:p>
          <a:p>
            <a:pPr>
              <a:buNone/>
            </a:pPr>
            <a:r>
              <a:rPr lang="en-GB" sz="2400" dirty="0">
                <a:latin typeface="+mj-lt"/>
              </a:rPr>
              <a:t>	i2connect project team is working to fuel the competencies of advisors and their organisations to engage and support farmers and foresters in interactive innovation processes. </a:t>
            </a:r>
            <a:endParaRPr lang="en-GB" sz="2400" b="1" i="1" dirty="0">
              <a:latin typeface="+mj-lt"/>
            </a:endParaRPr>
          </a:p>
          <a:p>
            <a:pPr>
              <a:buNone/>
            </a:pPr>
            <a:r>
              <a:rPr lang="hu-HU" sz="2400" dirty="0">
                <a:latin typeface="+mj-lt"/>
              </a:rPr>
              <a:t>	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535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C05C55-BA0F-AA3D-F690-7914AAE7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Contact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CA5441-3A2C-A902-2F2C-FB549BAE9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en-GB" dirty="0" err="1"/>
              <a:t>Tamás</a:t>
            </a:r>
            <a:r>
              <a:rPr lang="en-GB" dirty="0"/>
              <a:t> </a:t>
            </a:r>
            <a:r>
              <a:rPr lang="en-GB" dirty="0" err="1"/>
              <a:t>Szolnoky</a:t>
            </a:r>
            <a:r>
              <a:rPr lang="en-GB" dirty="0"/>
              <a:t> Managing Director, </a:t>
            </a:r>
            <a:r>
              <a:rPr lang="en-GB" dirty="0" err="1"/>
              <a:t>Agrogeo</a:t>
            </a:r>
            <a:r>
              <a:rPr lang="en-GB" dirty="0"/>
              <a:t> Ltd. </a:t>
            </a:r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r>
              <a:rPr lang="en-GB" dirty="0"/>
              <a:t>Phone: </a:t>
            </a:r>
            <a:r>
              <a:rPr lang="hu-HU" dirty="0"/>
              <a:t>	+36 70-279-4747</a:t>
            </a:r>
          </a:p>
          <a:p>
            <a:pPr marL="0" indent="0">
              <a:buNone/>
            </a:pPr>
            <a:r>
              <a:rPr lang="hu-HU" dirty="0"/>
              <a:t>E-mail: 	</a:t>
            </a:r>
            <a:r>
              <a:rPr lang="hu-HU" dirty="0">
                <a:hlinkClick r:id="rId2"/>
              </a:rPr>
              <a:t>agrogeo@mail.opticon.hu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Web: 		</a:t>
            </a:r>
            <a:r>
              <a:rPr lang="hu-HU" dirty="0">
                <a:hlinkClick r:id="rId3"/>
              </a:rPr>
              <a:t>www.agrogeo.hu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Facebook: 	</a:t>
            </a:r>
            <a:r>
              <a:rPr lang="hu-HU" dirty="0">
                <a:hlinkClick r:id="rId4"/>
              </a:rPr>
              <a:t>https://www.facebook.com/agrogeokft/</a:t>
            </a:r>
            <a:r>
              <a:rPr lang="hu-HU" dirty="0"/>
              <a:t> 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668B8A2-16AC-7C06-94FA-7B9D18C2134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3143248"/>
            <a:ext cx="2000264" cy="5271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91AFA-FDDB-477A-87D8-B48E4808EF4E}" type="slidenum">
              <a:rPr lang="hu-HU" smtClean="0"/>
              <a:pPr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9715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1006</Words>
  <Application>Microsoft Office PowerPoint</Application>
  <PresentationFormat>Diavetítés a képernyőre (4:3 oldalarány)</PresentationFormat>
  <Paragraphs>162</Paragraphs>
  <Slides>19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6" baseType="lpstr">
      <vt:lpstr>Microsoft YaHei</vt:lpstr>
      <vt:lpstr>SimSun</vt:lpstr>
      <vt:lpstr>Arial</vt:lpstr>
      <vt:lpstr>ArialNarrow</vt:lpstr>
      <vt:lpstr>Calibri</vt:lpstr>
      <vt:lpstr>Times New Roman</vt:lpstr>
      <vt:lpstr>Office-téma</vt:lpstr>
      <vt:lpstr>Innovative organic fertilisation adapted to precision farming – GRANOFARM  Handbook</vt:lpstr>
      <vt:lpstr>GRANOFARM EIP AGRI Group </vt:lpstr>
      <vt:lpstr>Innovation operative groups, EIP AGRI </vt:lpstr>
      <vt:lpstr>Milestones for precision organic fertilisation development </vt:lpstr>
      <vt:lpstr>Aim of precision organic fertilisation </vt:lpstr>
      <vt:lpstr>Input material selection – agricultural biogas digestate  </vt:lpstr>
      <vt:lpstr>PowerPoint-bemutató</vt:lpstr>
      <vt:lpstr>Pelletized fertilisers are assessed by GRANOFARM Group  </vt:lpstr>
      <vt:lpstr>Durability of fertilisers are available on the market  </vt:lpstr>
      <vt:lpstr>Incorporation test of pelletized fertilisers  </vt:lpstr>
      <vt:lpstr>Disciplines for precision fertilisation at the same pass of sowing   </vt:lpstr>
      <vt:lpstr>Basal fertilisation with composted biogas digestate, 2020-2022 </vt:lpstr>
      <vt:lpstr>Pelletized organic fertiliser use at the same pass of sowing, 2021-2022  </vt:lpstr>
      <vt:lpstr>Practical aspects of pelletized organic fertilisers application at the same pass of sowing </vt:lpstr>
      <vt:lpstr>Dissemination activity of GRANOFARM Group </vt:lpstr>
      <vt:lpstr>Dissemination activity of GRANOFARM Group </vt:lpstr>
      <vt:lpstr>Dissemination activity of GRANOFARM Group </vt:lpstr>
      <vt:lpstr>Dissemination activity of GRANOFARM Group  Registration  in technology  transfer databases</vt:lpstr>
      <vt:lpstr>Contact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Precíziós gazdálkodáshoz igazodó innovatív szerves-tápanyagutánpótlás megvalósítása” – GRANOFARM  KÉZIKÖNYV</dc:title>
  <dc:creator>Agrogeo</dc:creator>
  <cp:lastModifiedBy>Agrogeo</cp:lastModifiedBy>
  <cp:revision>75</cp:revision>
  <dcterms:created xsi:type="dcterms:W3CDTF">2023-05-19T08:19:53Z</dcterms:created>
  <dcterms:modified xsi:type="dcterms:W3CDTF">2025-10-31T14:33:55Z</dcterms:modified>
</cp:coreProperties>
</file>